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9"/>
  </p:notesMasterIdLst>
  <p:handoutMasterIdLst>
    <p:handoutMasterId r:id="rId20"/>
  </p:handoutMasterIdLst>
  <p:sldIdLst>
    <p:sldId id="603" r:id="rId8"/>
    <p:sldId id="2340" r:id="rId9"/>
    <p:sldId id="2368" r:id="rId10"/>
    <p:sldId id="2369" r:id="rId11"/>
    <p:sldId id="739" r:id="rId12"/>
    <p:sldId id="2367" r:id="rId13"/>
    <p:sldId id="2385" r:id="rId14"/>
    <p:sldId id="2394" r:id="rId15"/>
    <p:sldId id="2362" r:id="rId16"/>
    <p:sldId id="741" r:id="rId17"/>
    <p:sldId id="582" r:id="rId1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222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henzomi12.github.io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2" r:id="rId10"/>
    <p:sldLayoutId id="2147483983" r:id="rId11"/>
    <p:sldLayoutId id="2147483984" r:id="rId12"/>
    <p:sldLayoutId id="2147483985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</a:t>
            </a:r>
            <a:r>
              <a:rPr lang="en-US" altLang="zh-CN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&amp;</a:t>
            </a:r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大模型中挑战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存储的现状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数据存储经历了</a:t>
            </a:r>
            <a:r>
              <a:rPr lang="zh-CN" altLang="en-US" u="sng" dirty="0"/>
              <a:t>文件存储、数据库存储、大数据存储、数据湖存储、湖仓一体存储、云原生存储</a:t>
            </a:r>
            <a:r>
              <a:rPr lang="zh-CN" altLang="en-US" dirty="0"/>
              <a:t>等不同发展阶段。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85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存储的新技术点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从而带来新的存储技术点，</a:t>
            </a:r>
            <a:r>
              <a:rPr lang="zh-CN" altLang="en-US" u="sng" dirty="0"/>
              <a:t>存算一体、存内计算、异构存储、多模态存储、小文件存储、分布式存储、高性能存储、增量存储、向量存储</a:t>
            </a:r>
            <a:r>
              <a:rPr lang="zh-CN" altLang="en-US" dirty="0"/>
              <a:t>等。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但是对于 </a:t>
            </a:r>
            <a:r>
              <a:rPr lang="en-US" altLang="zh-CN" dirty="0"/>
              <a:t>AI</a:t>
            </a:r>
            <a:r>
              <a:rPr lang="zh-CN" altLang="en-US" dirty="0"/>
              <a:t> 大模型而言，有些是 </a:t>
            </a:r>
            <a:r>
              <a:rPr lang="en-US" altLang="zh-CN" dirty="0"/>
              <a:t>AI</a:t>
            </a:r>
            <a:r>
              <a:rPr lang="zh-CN" altLang="en-US" dirty="0"/>
              <a:t> 的未来，有些并不是 </a:t>
            </a:r>
            <a:r>
              <a:rPr lang="en-US" altLang="zh-CN" dirty="0"/>
              <a:t>AI</a:t>
            </a:r>
            <a:r>
              <a:rPr lang="zh-CN" altLang="en-US" dirty="0"/>
              <a:t> 所需要的，有些只是作为增值服务，有些是落后的技术，因此需要了解 </a:t>
            </a:r>
            <a:r>
              <a:rPr lang="en-US" altLang="zh-CN" dirty="0"/>
              <a:t>AI</a:t>
            </a:r>
            <a:r>
              <a:rPr lang="zh-CN" altLang="en-US" dirty="0"/>
              <a:t> 对于存储的需求。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722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0B39A-63E2-5A4D-A75B-B41799DA9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F12AEE-6961-2B4F-803D-E00EE6F3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227" y="1484784"/>
            <a:ext cx="6111855" cy="4156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CB3805-6BA8-E847-94B3-ACD81E72E79D}"/>
              </a:ext>
            </a:extLst>
          </p:cNvPr>
          <p:cNvSpPr/>
          <p:nvPr/>
        </p:nvSpPr>
        <p:spPr>
          <a:xfrm>
            <a:off x="2961824" y="3429000"/>
            <a:ext cx="6201104" cy="2480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2"/>
                </a:solidFill>
              </a:rPr>
              <a:t>提供流程画图</a:t>
            </a:r>
          </a:p>
        </p:txBody>
      </p:sp>
    </p:spTree>
    <p:extLst>
      <p:ext uri="{BB962C8B-B14F-4D97-AF65-F5344CB8AC3E}">
        <p14:creationId xmlns:p14="http://schemas.microsoft.com/office/powerpoint/2010/main" val="349589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</a:p>
          <a:p>
            <a:r>
              <a:rPr lang="zh-CN" altLang="en-US" dirty="0"/>
              <a:t>存储的要求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BA56D3E-9297-724C-8005-1F776508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C87CA-9DF9-EA44-9D87-9261E7CDA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通过数控分离架构减少东西向数据量的转发，通过</a:t>
            </a:r>
            <a:r>
              <a:rPr lang="en-US" altLang="zh-CN" dirty="0"/>
              <a:t>GDS</a:t>
            </a:r>
            <a:r>
              <a:rPr lang="zh-CN" altLang="en-US" dirty="0"/>
              <a:t>、</a:t>
            </a:r>
            <a:r>
              <a:rPr lang="en-US" altLang="zh-CN" dirty="0"/>
              <a:t>RMDA</a:t>
            </a:r>
            <a:r>
              <a:rPr lang="zh-CN" altLang="en-US" dirty="0"/>
              <a:t>技术缩短</a:t>
            </a:r>
            <a:r>
              <a:rPr lang="en-US" altLang="zh-CN" dirty="0"/>
              <a:t>I/O</a:t>
            </a:r>
            <a:r>
              <a:rPr lang="zh-CN" altLang="en-US" dirty="0"/>
              <a:t>路径，通过</a:t>
            </a:r>
            <a:r>
              <a:rPr lang="en-US" altLang="zh-CN" dirty="0"/>
              <a:t>SPDK</a:t>
            </a:r>
            <a:r>
              <a:rPr lang="zh-CN" altLang="en-US" dirty="0"/>
              <a:t>、缓存零拷贝技术减少</a:t>
            </a:r>
            <a:r>
              <a:rPr lang="en-US" altLang="zh-CN" dirty="0"/>
              <a:t>I/O</a:t>
            </a:r>
            <a:r>
              <a:rPr lang="zh-CN" altLang="en-US" dirty="0"/>
              <a:t>路径上的数据拷贝，以及基于自研</a:t>
            </a:r>
            <a:r>
              <a:rPr lang="en-US" altLang="zh-CN" dirty="0"/>
              <a:t>NVMe SSD</a:t>
            </a:r>
            <a:r>
              <a:rPr lang="zh-CN" altLang="en-US" dirty="0"/>
              <a:t>开发的盘控协同技术，减少</a:t>
            </a:r>
            <a:r>
              <a:rPr lang="en-US" altLang="zh-CN" dirty="0"/>
              <a:t>I/O</a:t>
            </a:r>
            <a:r>
              <a:rPr lang="zh-CN" altLang="en-US" dirty="0"/>
              <a:t>访问</a:t>
            </a:r>
            <a:r>
              <a:rPr lang="en-US" altLang="zh-CN" dirty="0"/>
              <a:t>SSD</a:t>
            </a:r>
            <a:r>
              <a:rPr lang="zh-CN" altLang="en-US" dirty="0"/>
              <a:t>盘的次数，使存储性能得到进一步释放。在硬件方面，优化</a:t>
            </a:r>
            <a:r>
              <a:rPr lang="en-US" altLang="zh-CN" dirty="0"/>
              <a:t>IO</a:t>
            </a:r>
            <a:r>
              <a:rPr lang="zh-CN" altLang="en-US" dirty="0"/>
              <a:t>路径通道，均衡</a:t>
            </a:r>
            <a:r>
              <a:rPr lang="en-US" altLang="zh-CN" dirty="0"/>
              <a:t>IO</a:t>
            </a:r>
            <a:r>
              <a:rPr lang="zh-CN" altLang="en-US" dirty="0"/>
              <a:t>路径，最大化发挥硬件性能，全闪单节点带宽超过</a:t>
            </a:r>
            <a:r>
              <a:rPr lang="en-US" altLang="zh-CN" dirty="0"/>
              <a:t>50GB/s</a:t>
            </a:r>
            <a:r>
              <a:rPr lang="zh-CN" altLang="en-US" dirty="0"/>
              <a:t>，</a:t>
            </a:r>
            <a:r>
              <a:rPr lang="en-US" altLang="zh-CN" dirty="0"/>
              <a:t>IOPS</a:t>
            </a:r>
            <a:r>
              <a:rPr lang="zh-CN" altLang="en-US" dirty="0"/>
              <a:t>超过</a:t>
            </a:r>
            <a:r>
              <a:rPr lang="en-US" altLang="zh-CN" dirty="0"/>
              <a:t>50</a:t>
            </a:r>
            <a:r>
              <a:rPr lang="zh-CN" altLang="en-US" dirty="0"/>
              <a:t>万；创新性的引入双控全闪节点，带宽超过</a:t>
            </a:r>
            <a:r>
              <a:rPr lang="en-US" altLang="zh-CN" dirty="0"/>
              <a:t>100GB/s</a:t>
            </a:r>
            <a:r>
              <a:rPr lang="zh-CN" altLang="en-US" dirty="0"/>
              <a:t>，</a:t>
            </a:r>
            <a:r>
              <a:rPr lang="en-US" altLang="zh-CN" dirty="0"/>
              <a:t>IOPS</a:t>
            </a:r>
            <a:r>
              <a:rPr lang="zh-CN" altLang="en-US" dirty="0"/>
              <a:t>超过</a:t>
            </a:r>
            <a:r>
              <a:rPr lang="en-US" altLang="zh-CN" dirty="0"/>
              <a:t>100</a:t>
            </a:r>
            <a:r>
              <a:rPr lang="zh-CN" altLang="en-US" dirty="0"/>
              <a:t>万，真正使系统达到了</a:t>
            </a:r>
            <a:r>
              <a:rPr lang="en-US" altLang="zh-CN" dirty="0"/>
              <a:t>TB</a:t>
            </a:r>
            <a:r>
              <a:rPr lang="zh-CN" altLang="en-US" dirty="0"/>
              <a:t>级带宽、千万级</a:t>
            </a:r>
            <a:r>
              <a:rPr lang="en-US" altLang="zh-CN" dirty="0"/>
              <a:t>IOPS</a:t>
            </a:r>
            <a:r>
              <a:rPr lang="zh-CN" altLang="en-US" dirty="0"/>
              <a:t>、</a:t>
            </a:r>
            <a:r>
              <a:rPr lang="en-US" altLang="zh-CN" dirty="0"/>
              <a:t>EB</a:t>
            </a:r>
            <a:r>
              <a:rPr lang="zh-CN" altLang="en-US" dirty="0"/>
              <a:t>级带宽。</a:t>
            </a:r>
          </a:p>
        </p:txBody>
      </p:sp>
    </p:spTree>
    <p:extLst>
      <p:ext uri="{BB962C8B-B14F-4D97-AF65-F5344CB8AC3E}">
        <p14:creationId xmlns:p14="http://schemas.microsoft.com/office/powerpoint/2010/main" val="149564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30539</TotalTime>
  <Words>549</Words>
  <Application>Microsoft Macintosh PowerPoint</Application>
  <PresentationFormat>自定义</PresentationFormat>
  <Paragraphs>73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存储的现状</vt:lpstr>
      <vt:lpstr>存储的新技术点</vt:lpstr>
      <vt:lpstr>关于本内容</vt:lpstr>
      <vt:lpstr>关于本内容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9831</cp:revision>
  <cp:lastPrinted>2023-09-08T09:14:01Z</cp:lastPrinted>
  <dcterms:created xsi:type="dcterms:W3CDTF">2020-08-28T08:44:19Z</dcterms:created>
  <dcterms:modified xsi:type="dcterms:W3CDTF">2023-11-16T09:55:21Z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